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9"/>
  </p:notesMasterIdLst>
  <p:sldIdLst>
    <p:sldId id="256" r:id="rId2"/>
    <p:sldId id="267" r:id="rId3"/>
    <p:sldId id="279" r:id="rId4"/>
    <p:sldId id="280" r:id="rId5"/>
    <p:sldId id="281" r:id="rId6"/>
    <p:sldId id="282" r:id="rId7"/>
    <p:sldId id="283" r:id="rId8"/>
    <p:sldId id="257" r:id="rId9"/>
    <p:sldId id="263" r:id="rId10"/>
    <p:sldId id="273" r:id="rId11"/>
    <p:sldId id="284" r:id="rId12"/>
    <p:sldId id="285" r:id="rId13"/>
    <p:sldId id="286" r:id="rId14"/>
    <p:sldId id="288" r:id="rId15"/>
    <p:sldId id="270" r:id="rId16"/>
    <p:sldId id="272" r:id="rId17"/>
    <p:sldId id="274" r:id="rId18"/>
    <p:sldId id="275" r:id="rId19"/>
    <p:sldId id="276" r:id="rId20"/>
    <p:sldId id="289" r:id="rId21"/>
    <p:sldId id="277" r:id="rId22"/>
    <p:sldId id="290" r:id="rId23"/>
    <p:sldId id="291" r:id="rId24"/>
    <p:sldId id="292" r:id="rId25"/>
    <p:sldId id="293" r:id="rId26"/>
    <p:sldId id="294" r:id="rId27"/>
    <p:sldId id="29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  <a:srgbClr val="990099"/>
    <a:srgbClr val="7C1265"/>
    <a:srgbClr val="0033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3E534-B00F-4568-AFD6-617D09D9D22E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8CBA2-0B05-44BA-9E34-EAFA00451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48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8CBA2-0B05-44BA-9E34-EAFA004517F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811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8CBA2-0B05-44BA-9E34-EAFA004517F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145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8CBA2-0B05-44BA-9E34-EAFA004517F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72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0"/>
            <a:ext cx="913707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0" y="4191000"/>
            <a:ext cx="3733800" cy="16764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By </a:t>
            </a:r>
          </a:p>
          <a:p>
            <a:r>
              <a:rPr lang="en-US" sz="32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GORDON COOK</a:t>
            </a:r>
          </a:p>
          <a:p>
            <a:r>
              <a:rPr lang="en-US" sz="32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&amp; </a:t>
            </a:r>
          </a:p>
          <a:p>
            <a:r>
              <a:rPr lang="en-US" sz="32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ALAN EAST</a:t>
            </a:r>
            <a:endParaRPr lang="en-US" sz="3200" b="1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26" y="152400"/>
            <a:ext cx="928947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Arial" pitchFamily="34" charset="0"/>
                <a:cs typeface="Arial" pitchFamily="34" charset="0"/>
              </a:rPr>
              <a:t>WE’RE NOT AFRAID TO DIE …. 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  <a:p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IF WE 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CAN ALL 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BE TOGETHER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26" y="4191000"/>
            <a:ext cx="2583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MODULE-1 of 2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115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8686800" cy="5991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7"/>
            <a:ext cx="8229600" cy="831273"/>
          </a:xfrm>
        </p:spPr>
        <p:txBody>
          <a:bodyPr/>
          <a:lstStyle/>
          <a:p>
            <a:r>
              <a:rPr lang="en-US" dirty="0" smtClean="0"/>
              <a:t>PARTS OF THE 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77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48347"/>
            <a:ext cx="9143999" cy="2552253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66"/>
                </a:solidFill>
              </a:rPr>
              <a:t>To duplicate the round-the-world voyage made 200 years earlier by Captain James Cook</a:t>
            </a:r>
            <a:endParaRPr lang="en-US" sz="4800" b="1" dirty="0">
              <a:solidFill>
                <a:srgbClr val="FF006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0156"/>
            <a:ext cx="8444753" cy="1054250"/>
          </a:xfrm>
        </p:spPr>
        <p:txBody>
          <a:bodyPr/>
          <a:lstStyle/>
          <a:p>
            <a:r>
              <a:rPr lang="en-US" dirty="0" smtClean="0"/>
              <a:t>Purpose of the Voyage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803108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WORD MEANINGS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Voyage-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a long journey involving travel by sea or in </a:t>
            </a:r>
            <a:r>
              <a:rPr lang="en-US" dirty="0" smtClean="0"/>
              <a:t>space (here sea)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Duplicate- </a:t>
            </a:r>
            <a:r>
              <a:rPr lang="en-US" dirty="0"/>
              <a:t>exactly like something else, especially through having been </a:t>
            </a:r>
            <a:r>
              <a:rPr lang="en-US" dirty="0" smtClean="0"/>
              <a:t>copied. (here repeat) 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4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1" y="1066801"/>
            <a:ext cx="9067799" cy="4648200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3600" dirty="0" smtClean="0">
                <a:solidFill>
                  <a:srgbClr val="002060"/>
                </a:solidFill>
              </a:rPr>
              <a:t>For the past 16 years the narrator and his wife had been spending their leisure time honing their seafaring skills in British water.</a:t>
            </a:r>
          </a:p>
          <a:p>
            <a:pPr algn="just"/>
            <a:r>
              <a:rPr lang="en-US" sz="3600" dirty="0" smtClean="0">
                <a:solidFill>
                  <a:srgbClr val="002060"/>
                </a:solidFill>
              </a:rPr>
              <a:t> They had arranged a professionally built boat- </a:t>
            </a:r>
            <a:r>
              <a:rPr lang="en-US" sz="3600" dirty="0" err="1" smtClean="0">
                <a:solidFill>
                  <a:srgbClr val="002060"/>
                </a:solidFill>
              </a:rPr>
              <a:t>Wavewalker</a:t>
            </a:r>
            <a:endParaRPr lang="en-US" sz="3600" dirty="0" smtClean="0">
              <a:solidFill>
                <a:srgbClr val="002060"/>
              </a:solidFill>
            </a:endParaRPr>
          </a:p>
          <a:p>
            <a:pPr algn="just"/>
            <a:r>
              <a:rPr lang="en-US" sz="3600" dirty="0" smtClean="0">
                <a:solidFill>
                  <a:srgbClr val="002060"/>
                </a:solidFill>
              </a:rPr>
              <a:t>The narrator and his wife had spent months fitting it out and testing it in the roughest weather they could find.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054250"/>
          </a:xfrm>
        </p:spPr>
        <p:txBody>
          <a:bodyPr/>
          <a:lstStyle/>
          <a:p>
            <a:r>
              <a:rPr lang="en-US" dirty="0" smtClean="0"/>
              <a:t>Preparations for the Voyage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5715000"/>
            <a:ext cx="434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443835"/>
            <a:ext cx="90677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</a:rPr>
              <a:t>WORD MEANINGS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990099"/>
                </a:solidFill>
              </a:rPr>
              <a:t>leisure- </a:t>
            </a:r>
            <a:r>
              <a:rPr lang="en-US" dirty="0">
                <a:solidFill>
                  <a:srgbClr val="C00000"/>
                </a:solidFill>
              </a:rPr>
              <a:t>free time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990099"/>
                </a:solidFill>
              </a:rPr>
              <a:t>Honing- </a:t>
            </a:r>
            <a:r>
              <a:rPr lang="en-US" dirty="0" smtClean="0">
                <a:solidFill>
                  <a:srgbClr val="C00000"/>
                </a:solidFill>
              </a:rPr>
              <a:t>refining </a:t>
            </a:r>
            <a:r>
              <a:rPr lang="en-US" dirty="0">
                <a:solidFill>
                  <a:srgbClr val="C00000"/>
                </a:solidFill>
              </a:rPr>
              <a:t>or </a:t>
            </a:r>
            <a:r>
              <a:rPr lang="en-US" dirty="0" smtClean="0">
                <a:solidFill>
                  <a:srgbClr val="C00000"/>
                </a:solidFill>
              </a:rPr>
              <a:t>perfecting </a:t>
            </a:r>
            <a:r>
              <a:rPr lang="en-US" dirty="0">
                <a:solidFill>
                  <a:srgbClr val="C00000"/>
                </a:solidFill>
              </a:rPr>
              <a:t>(something) over a period of time.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990099"/>
                </a:solidFill>
              </a:rPr>
              <a:t>seafaring skills </a:t>
            </a:r>
            <a:r>
              <a:rPr lang="en-US" dirty="0"/>
              <a:t>– </a:t>
            </a:r>
            <a:r>
              <a:rPr lang="en-US" dirty="0">
                <a:solidFill>
                  <a:srgbClr val="C00000"/>
                </a:solidFill>
              </a:rPr>
              <a:t>knowledge of navigation, handling a sailboat and its equipment </a:t>
            </a:r>
            <a:r>
              <a:rPr lang="en-US" dirty="0" err="1">
                <a:solidFill>
                  <a:srgbClr val="C00000"/>
                </a:solidFill>
              </a:rPr>
              <a:t>etc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6476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752601"/>
            <a:ext cx="8686799" cy="4038599"/>
          </a:xfrm>
        </p:spPr>
        <p:txBody>
          <a:bodyPr>
            <a:noAutofit/>
          </a:bodyPr>
          <a:lstStyle/>
          <a:p>
            <a:pPr algn="just"/>
            <a:r>
              <a:rPr lang="en-US" sz="2800" dirty="0"/>
              <a:t>In July </a:t>
            </a:r>
            <a:r>
              <a:rPr lang="en-US" sz="2800" dirty="0" smtClean="0"/>
              <a:t>1976</a:t>
            </a:r>
            <a:r>
              <a:rPr lang="en-US" sz="2800" dirty="0"/>
              <a:t>, the narrator, his wife Mary, son Jonathan and daughter Suzanne set sail from Plymouth, England to duplicate the round-the world voyage made 200 years earlier by Captain James Cook. They took the voyage in their professionally built ship, the </a:t>
            </a:r>
            <a:r>
              <a:rPr lang="en-US" sz="2800" dirty="0" err="1" smtClean="0"/>
              <a:t>Wavewalker</a:t>
            </a:r>
            <a:r>
              <a:rPr lang="en-US" sz="2800" dirty="0" smtClean="0"/>
              <a:t>.</a:t>
            </a:r>
          </a:p>
          <a:p>
            <a:pPr algn="just"/>
            <a:r>
              <a:rPr lang="en-US" sz="2800" dirty="0"/>
              <a:t>The first leg of </a:t>
            </a:r>
            <a:r>
              <a:rPr lang="en-US" sz="2800" dirty="0" smtClean="0"/>
              <a:t>their </a:t>
            </a:r>
            <a:r>
              <a:rPr lang="en-US" sz="2800" dirty="0"/>
              <a:t>planned three-year, 105,000 </a:t>
            </a:r>
            <a:r>
              <a:rPr lang="en-US" sz="2800" dirty="0" err="1"/>
              <a:t>kilometre</a:t>
            </a:r>
            <a:r>
              <a:rPr lang="en-US" sz="2800" dirty="0"/>
              <a:t> journey passed pleasantly as </a:t>
            </a:r>
            <a:r>
              <a:rPr lang="en-US" sz="2800" dirty="0" smtClean="0"/>
              <a:t>they </a:t>
            </a:r>
            <a:r>
              <a:rPr lang="en-US" sz="2800" dirty="0"/>
              <a:t>sailed down the west coast of Africa to Cape </a:t>
            </a:r>
            <a:r>
              <a:rPr lang="en-US" sz="2800" dirty="0" smtClean="0"/>
              <a:t>Town (South Africa).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Leg of the Voyage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60960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</a:rPr>
              <a:t>WORD MEANINGS</a:t>
            </a:r>
          </a:p>
          <a:p>
            <a:r>
              <a:rPr lang="en-US" dirty="0" smtClean="0"/>
              <a:t>1. </a:t>
            </a:r>
            <a:r>
              <a:rPr lang="en-US" dirty="0" smtClean="0">
                <a:solidFill>
                  <a:srgbClr val="002060"/>
                </a:solidFill>
              </a:rPr>
              <a:t>First leg- </a:t>
            </a:r>
            <a:r>
              <a:rPr lang="en-US" dirty="0" smtClean="0">
                <a:solidFill>
                  <a:srgbClr val="7030A0"/>
                </a:solidFill>
              </a:rPr>
              <a:t>first phase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91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2248347"/>
            <a:ext cx="8991599" cy="3877815"/>
          </a:xfrm>
        </p:spPr>
        <p:txBody>
          <a:bodyPr/>
          <a:lstStyle/>
          <a:p>
            <a:pPr algn="just"/>
            <a:r>
              <a:rPr lang="en-US" sz="4000" dirty="0" smtClean="0"/>
              <a:t> They took </a:t>
            </a:r>
            <a:r>
              <a:rPr lang="en-US" sz="4000" dirty="0"/>
              <a:t>two </a:t>
            </a:r>
            <a:r>
              <a:rPr lang="en-US" sz="4000" dirty="0">
                <a:solidFill>
                  <a:srgbClr val="0000FF"/>
                </a:solidFill>
              </a:rPr>
              <a:t>experienced sailors </a:t>
            </a:r>
            <a:r>
              <a:rPr lang="en-US" sz="4000" dirty="0"/>
              <a:t>– Larry Vigil, an American and Herb </a:t>
            </a:r>
            <a:r>
              <a:rPr lang="en-US" sz="4000" dirty="0" err="1"/>
              <a:t>Seigler</a:t>
            </a:r>
            <a:r>
              <a:rPr lang="en-US" sz="4000" dirty="0"/>
              <a:t>, a Swiss, to tackle one of the world’s roughest seas – </a:t>
            </a:r>
            <a:r>
              <a:rPr lang="en-US" sz="4000" b="1" dirty="0">
                <a:solidFill>
                  <a:srgbClr val="FF0000"/>
                </a:solidFill>
              </a:rPr>
              <a:t>the </a:t>
            </a:r>
            <a:r>
              <a:rPr lang="en-US" sz="4000" b="1" dirty="0" smtClean="0">
                <a:solidFill>
                  <a:srgbClr val="FF0000"/>
                </a:solidFill>
              </a:rPr>
              <a:t>Southern</a:t>
            </a:r>
          </a:p>
          <a:p>
            <a:pPr marL="0" indent="0" algn="just"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   Indian </a:t>
            </a:r>
            <a:r>
              <a:rPr lang="en-US" sz="4000" b="1" dirty="0">
                <a:solidFill>
                  <a:srgbClr val="FF0000"/>
                </a:solidFill>
              </a:rPr>
              <a:t>Ocean.</a:t>
            </a:r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Heading East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00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54" y="1219200"/>
            <a:ext cx="8915400" cy="4983163"/>
          </a:xfrm>
        </p:spPr>
        <p:txBody>
          <a:bodyPr/>
          <a:lstStyle/>
          <a:p>
            <a:r>
              <a:rPr lang="en-US" dirty="0" smtClean="0"/>
              <a:t>Second day out of Cape Town they encountered Strong Gales which continued for the  next few days.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The narrator was not worried about the gale but the size of the waves; up to 15 meters , as high as the main mast..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75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Beginning </a:t>
            </a:r>
            <a:r>
              <a:rPr lang="en-US" dirty="0"/>
              <a:t>of the trouble</a:t>
            </a:r>
            <a:br>
              <a:rPr lang="en-US" dirty="0"/>
            </a:b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82" y="3276600"/>
            <a:ext cx="25908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818" y="3286991"/>
            <a:ext cx="21336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195" y="3380509"/>
            <a:ext cx="3384550" cy="334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56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3009453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>
                <a:latin typeface="Aparajita" pitchFamily="34" charset="0"/>
                <a:cs typeface="Aparajita" pitchFamily="34" charset="0"/>
              </a:rPr>
              <a:t> Reached 3,500 Kilometer east of Cape Town</a:t>
            </a:r>
          </a:p>
          <a:p>
            <a:r>
              <a:rPr lang="en-US" sz="3600" dirty="0" smtClean="0">
                <a:latin typeface="Aparajita" pitchFamily="34" charset="0"/>
                <a:cs typeface="Aparajita" pitchFamily="34" charset="0"/>
              </a:rPr>
              <a:t>Atrocious weather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Despite bad weather </a:t>
            </a:r>
            <a:r>
              <a:rPr lang="en-US" sz="3600" dirty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h</a:t>
            </a:r>
            <a:r>
              <a:rPr lang="en-US" sz="36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ad a wonderful holiday with a Christmas tree.</a:t>
            </a:r>
          </a:p>
          <a:p>
            <a:r>
              <a:rPr lang="en-US" sz="3600" dirty="0" smtClean="0">
                <a:latin typeface="Aparajita" pitchFamily="34" charset="0"/>
                <a:cs typeface="Aparajita" pitchFamily="34" charset="0"/>
              </a:rPr>
              <a:t>Weather continued to worsen</a:t>
            </a:r>
            <a:r>
              <a:rPr lang="en-US" sz="4000" dirty="0" smtClean="0">
                <a:latin typeface="Aparajita" pitchFamily="34" charset="0"/>
                <a:cs typeface="Aparajita" pitchFamily="34" charset="0"/>
              </a:rPr>
              <a:t>. </a:t>
            </a:r>
            <a:endParaRPr lang="en-US" sz="4000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DECEMBER 25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5486400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WORD MEANING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Atrocious-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extremely </a:t>
            </a: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bad or unpleasant</a:t>
            </a: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b="1" dirty="0">
                <a:solidFill>
                  <a:srgbClr val="0000FF"/>
                </a:solidFill>
              </a:rPr>
              <a:t> </a:t>
            </a:r>
            <a:r>
              <a:rPr lang="en-US" b="1" dirty="0" smtClean="0">
                <a:solidFill>
                  <a:srgbClr val="0000FF"/>
                </a:solidFill>
              </a:rPr>
              <a:t>despite- </a:t>
            </a:r>
            <a:r>
              <a:rPr lang="en-US" b="1" dirty="0" smtClean="0">
                <a:solidFill>
                  <a:srgbClr val="00B050"/>
                </a:solidFill>
              </a:rPr>
              <a:t>in </a:t>
            </a:r>
            <a:r>
              <a:rPr lang="en-US" b="1" dirty="0">
                <a:solidFill>
                  <a:srgbClr val="00B050"/>
                </a:solidFill>
              </a:rPr>
              <a:t>spite of</a:t>
            </a:r>
            <a:endParaRPr lang="en-US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8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1"/>
            <a:ext cx="8839200" cy="3733799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condition worsened, Waves became gigantic and the Winds were screaming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They were Sailing with only a small jib</a:t>
            </a:r>
          </a:p>
          <a:p>
            <a:r>
              <a:rPr lang="en-US" dirty="0" smtClean="0"/>
              <a:t>They were </a:t>
            </a:r>
            <a:r>
              <a:rPr lang="en-US" dirty="0"/>
              <a:t>still making </a:t>
            </a:r>
            <a:r>
              <a:rPr lang="en-US" dirty="0" smtClean="0"/>
              <a:t>eight knots</a:t>
            </a:r>
            <a:r>
              <a:rPr lang="en-US" dirty="0"/>
              <a:t>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They Faced enormous waves,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To slow the boat, they dropped jib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Went through life-raft drills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Attached life lines, donned oilskins </a:t>
            </a:r>
            <a:r>
              <a:rPr lang="en-US" dirty="0" smtClean="0"/>
              <a:t>and life jackets.</a:t>
            </a:r>
          </a:p>
          <a:p>
            <a:r>
              <a:rPr lang="en-US" dirty="0" smtClean="0"/>
              <a:t>Waited in apprehension of the approaching storm.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09"/>
            <a:ext cx="9144000" cy="886691"/>
          </a:xfrm>
        </p:spPr>
        <p:txBody>
          <a:bodyPr/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January 2- The First Calamity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4549676"/>
            <a:ext cx="86313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WORD MEANINGS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Gigantic-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very great size or extent; huge or enormous</a:t>
            </a:r>
            <a:endParaRPr lang="en-US" dirty="0" smtClean="0">
              <a:solidFill>
                <a:srgbClr val="0000FF"/>
              </a:solidFill>
            </a:endParaRP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Jib-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a triangular staysail set forward of the mast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life-raft drill </a:t>
            </a:r>
            <a:r>
              <a:rPr lang="en-US" dirty="0"/>
              <a:t>– </a:t>
            </a:r>
            <a:r>
              <a:rPr lang="en-US" dirty="0" err="1">
                <a:solidFill>
                  <a:srgbClr val="0000FF"/>
                </a:solidFill>
              </a:rPr>
              <a:t>practising</a:t>
            </a:r>
            <a:r>
              <a:rPr lang="en-US" dirty="0">
                <a:solidFill>
                  <a:srgbClr val="0000FF"/>
                </a:solidFill>
              </a:rPr>
              <a:t> how to climb into a lifeboat if the main boat </a:t>
            </a:r>
            <a:r>
              <a:rPr lang="en-US" dirty="0" smtClean="0">
                <a:solidFill>
                  <a:srgbClr val="0000FF"/>
                </a:solidFill>
              </a:rPr>
              <a:t>sinks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Knots- </a:t>
            </a:r>
            <a:r>
              <a:rPr lang="en-US" dirty="0" smtClean="0">
                <a:solidFill>
                  <a:srgbClr val="0000FF"/>
                </a:solidFill>
              </a:rPr>
              <a:t>a unit of speed equivalent (</a:t>
            </a:r>
            <a:r>
              <a:rPr lang="en-US" b="1" dirty="0" smtClean="0">
                <a:solidFill>
                  <a:srgbClr val="0000FF"/>
                </a:solidFill>
              </a:rPr>
              <a:t>Km/h: </a:t>
            </a:r>
            <a:r>
              <a:rPr lang="en-US" dirty="0" smtClean="0">
                <a:solidFill>
                  <a:srgbClr val="0000FF"/>
                </a:solidFill>
              </a:rPr>
              <a:t>1.852)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Donned- </a:t>
            </a:r>
            <a:r>
              <a:rPr lang="en-US" dirty="0" smtClean="0">
                <a:solidFill>
                  <a:srgbClr val="0000FF"/>
                </a:solidFill>
              </a:rPr>
              <a:t>put on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Oilskins- </a:t>
            </a:r>
            <a:r>
              <a:rPr lang="en-US" dirty="0" smtClean="0">
                <a:solidFill>
                  <a:srgbClr val="0000FF"/>
                </a:solidFill>
              </a:rPr>
              <a:t>heavy </a:t>
            </a:r>
            <a:r>
              <a:rPr lang="en-US" dirty="0">
                <a:solidFill>
                  <a:srgbClr val="0000FF"/>
                </a:solidFill>
              </a:rPr>
              <a:t>cotton cloth waterproofed with </a:t>
            </a:r>
            <a:r>
              <a:rPr lang="en-US" dirty="0" smtClean="0">
                <a:solidFill>
                  <a:srgbClr val="0000FF"/>
                </a:solidFill>
              </a:rPr>
              <a:t>oil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Apprehension- </a:t>
            </a:r>
            <a:r>
              <a:rPr lang="en-US" dirty="0" smtClean="0">
                <a:solidFill>
                  <a:srgbClr val="0000FF"/>
                </a:solidFill>
              </a:rPr>
              <a:t>anxiety </a:t>
            </a:r>
            <a:r>
              <a:rPr lang="en-US" dirty="0">
                <a:solidFill>
                  <a:srgbClr val="0000FF"/>
                </a:solidFill>
              </a:rPr>
              <a:t>or fear that something bad or unpleasant will happen</a:t>
            </a:r>
            <a:r>
              <a:rPr lang="en-US" dirty="0"/>
              <a:t>.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23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9067800" cy="4495799"/>
          </a:xfrm>
        </p:spPr>
        <p:txBody>
          <a:bodyPr/>
          <a:lstStyle/>
          <a:p>
            <a:r>
              <a:rPr lang="en-US" dirty="0" smtClean="0"/>
              <a:t>The first indication came around 6p.m with ominous silence.</a:t>
            </a:r>
          </a:p>
          <a:p>
            <a:r>
              <a:rPr lang="en-US" dirty="0" smtClean="0"/>
              <a:t>The wind dropped</a:t>
            </a:r>
          </a:p>
          <a:p>
            <a:r>
              <a:rPr lang="en-US" dirty="0" smtClean="0"/>
              <a:t>The sky grew dark</a:t>
            </a:r>
          </a:p>
          <a:p>
            <a:r>
              <a:rPr lang="en-US" dirty="0" smtClean="0"/>
              <a:t> They were approached by a cloud like wave </a:t>
            </a:r>
          </a:p>
          <a:p>
            <a:r>
              <a:rPr lang="en-US" dirty="0" smtClean="0"/>
              <a:t>The thunderous explosion shook the deck</a:t>
            </a:r>
          </a:p>
          <a:p>
            <a:r>
              <a:rPr lang="en-US" dirty="0" smtClean="0"/>
              <a:t>A torrent of green and white water broke over the ship</a:t>
            </a:r>
          </a:p>
          <a:p>
            <a:r>
              <a:rPr lang="en-US" dirty="0" smtClean="0"/>
              <a:t>The author’s head smashed into the wheel </a:t>
            </a:r>
          </a:p>
          <a:p>
            <a:r>
              <a:rPr lang="en-US" dirty="0" smtClean="0"/>
              <a:t>He was flying overboard and sinking below the waves.</a:t>
            </a:r>
          </a:p>
          <a:p>
            <a:r>
              <a:rPr lang="en-US" dirty="0" smtClean="0"/>
              <a:t>He almost lost his consciousness and accepted his approaching death.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79310" cy="914400"/>
          </a:xfrm>
        </p:spPr>
        <p:txBody>
          <a:bodyPr/>
          <a:lstStyle/>
          <a:p>
            <a:r>
              <a:rPr lang="en-US" dirty="0" smtClean="0"/>
              <a:t>IMPENDING DISASTER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4800600"/>
            <a:ext cx="8458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</a:rPr>
              <a:t>WORD MEANINGS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impending-</a:t>
            </a:r>
            <a:r>
              <a:rPr lang="en-US" dirty="0"/>
              <a:t> </a:t>
            </a:r>
            <a:r>
              <a:rPr lang="en-US" dirty="0">
                <a:solidFill>
                  <a:srgbClr val="990099"/>
                </a:solidFill>
              </a:rPr>
              <a:t>about to </a:t>
            </a:r>
            <a:r>
              <a:rPr lang="en-US" dirty="0" smtClean="0">
                <a:solidFill>
                  <a:srgbClr val="990099"/>
                </a:solidFill>
              </a:rPr>
              <a:t>happen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990099"/>
                </a:solidFill>
              </a:rPr>
              <a:t>approaching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Disaster-</a:t>
            </a:r>
            <a:r>
              <a:rPr lang="en-US" dirty="0">
                <a:solidFill>
                  <a:srgbClr val="990099"/>
                </a:solidFill>
              </a:rPr>
              <a:t> a sudden accident or a natural catastrophe that causes great </a:t>
            </a:r>
            <a:endParaRPr lang="en-US" dirty="0" smtClean="0">
              <a:solidFill>
                <a:srgbClr val="990099"/>
              </a:solidFill>
            </a:endParaRPr>
          </a:p>
          <a:p>
            <a:r>
              <a:rPr lang="en-US" dirty="0">
                <a:solidFill>
                  <a:srgbClr val="990099"/>
                </a:solidFill>
              </a:rPr>
              <a:t> </a:t>
            </a:r>
            <a:r>
              <a:rPr lang="en-US" dirty="0" smtClean="0">
                <a:solidFill>
                  <a:srgbClr val="990099"/>
                </a:solidFill>
              </a:rPr>
              <a:t>                       damage </a:t>
            </a:r>
            <a:r>
              <a:rPr lang="en-US" dirty="0">
                <a:solidFill>
                  <a:srgbClr val="990099"/>
                </a:solidFill>
              </a:rPr>
              <a:t>or loss of life.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ominous- </a:t>
            </a:r>
            <a:r>
              <a:rPr lang="en-US" dirty="0">
                <a:solidFill>
                  <a:srgbClr val="990099"/>
                </a:solidFill>
              </a:rPr>
              <a:t>threateningly inauspicious.</a:t>
            </a:r>
            <a:endParaRPr lang="en-US" dirty="0" smtClean="0">
              <a:solidFill>
                <a:srgbClr val="990099"/>
              </a:solidFill>
            </a:endParaRP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Torrent-</a:t>
            </a:r>
            <a:r>
              <a:rPr lang="en-US" dirty="0"/>
              <a:t> </a:t>
            </a:r>
            <a:r>
              <a:rPr lang="en-US" dirty="0">
                <a:solidFill>
                  <a:srgbClr val="990099"/>
                </a:solidFill>
              </a:rPr>
              <a:t>a strong and fast-moving stream of water</a:t>
            </a:r>
            <a:endParaRPr lang="en-US" dirty="0" smtClean="0">
              <a:solidFill>
                <a:srgbClr val="990099"/>
              </a:solidFill>
            </a:endParaRP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Overboard-</a:t>
            </a:r>
            <a:r>
              <a:rPr lang="en-US" dirty="0"/>
              <a:t> </a:t>
            </a:r>
            <a:r>
              <a:rPr lang="en-US" dirty="0">
                <a:solidFill>
                  <a:srgbClr val="990099"/>
                </a:solidFill>
              </a:rPr>
              <a:t>from a ship into the water.</a:t>
            </a:r>
            <a:endParaRPr lang="en-US" dirty="0" smtClean="0">
              <a:solidFill>
                <a:srgbClr val="990099"/>
              </a:solidFill>
            </a:endParaRP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18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295400"/>
            <a:ext cx="9143999" cy="37337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The  </a:t>
            </a:r>
            <a:r>
              <a:rPr lang="en-US" dirty="0"/>
              <a:t>Narrator’s head popped out of the water due to the force of the waves. </a:t>
            </a:r>
          </a:p>
          <a:p>
            <a:r>
              <a:rPr lang="en-US" dirty="0" err="1" smtClean="0"/>
              <a:t>Wavewalker</a:t>
            </a:r>
            <a:r>
              <a:rPr lang="en-US" dirty="0" smtClean="0"/>
              <a:t> was near capsizing</a:t>
            </a:r>
          </a:p>
          <a:p>
            <a:r>
              <a:rPr lang="en-US" dirty="0" smtClean="0"/>
              <a:t>Mast was almost horizontal</a:t>
            </a:r>
          </a:p>
          <a:p>
            <a:r>
              <a:rPr lang="en-US" dirty="0" smtClean="0"/>
              <a:t> He saw </a:t>
            </a:r>
            <a:r>
              <a:rPr lang="en-US" dirty="0" err="1" smtClean="0"/>
              <a:t>Wavewalker</a:t>
            </a:r>
            <a:r>
              <a:rPr lang="en-US" dirty="0" smtClean="0"/>
              <a:t> to be on the verge of overturning when another huge wave turned it upright again.</a:t>
            </a:r>
          </a:p>
          <a:p>
            <a:r>
              <a:rPr lang="en-US" dirty="0" smtClean="0"/>
              <a:t>His life jacket taut.</a:t>
            </a:r>
          </a:p>
          <a:p>
            <a:r>
              <a:rPr lang="en-US" dirty="0" smtClean="0"/>
              <a:t>He grabbed the guard rails of the boat and sailed into the main boom of the boat.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399"/>
            <a:ext cx="9144000" cy="929559"/>
          </a:xfrm>
        </p:spPr>
        <p:txBody>
          <a:bodyPr/>
          <a:lstStyle/>
          <a:p>
            <a:r>
              <a:rPr lang="en-US" dirty="0"/>
              <a:t>IMPENDING DISASTER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400" y="51816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0000FF"/>
                </a:solidFill>
              </a:rPr>
              <a:t>WORD MEANINGS</a:t>
            </a:r>
          </a:p>
          <a:p>
            <a:pPr marL="342900" indent="-342900">
              <a:buFontTx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Capsizing-</a:t>
            </a:r>
            <a:r>
              <a:rPr lang="en-US" dirty="0" smtClean="0"/>
              <a:t> </a:t>
            </a:r>
            <a:r>
              <a:rPr lang="en-US" dirty="0">
                <a:solidFill>
                  <a:srgbClr val="7030A0"/>
                </a:solidFill>
              </a:rPr>
              <a:t>be overturned in the water.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taut-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7030A0"/>
                </a:solidFill>
              </a:rPr>
              <a:t>stretched </a:t>
            </a:r>
            <a:r>
              <a:rPr lang="en-US" dirty="0">
                <a:solidFill>
                  <a:srgbClr val="7030A0"/>
                </a:solidFill>
              </a:rPr>
              <a:t>or pulled tight; not slack</a:t>
            </a:r>
            <a:r>
              <a:rPr lang="en-US" dirty="0" smtClean="0">
                <a:solidFill>
                  <a:srgbClr val="7030A0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Rag doll-  </a:t>
            </a:r>
            <a:r>
              <a:rPr lang="en-US" dirty="0" smtClean="0">
                <a:solidFill>
                  <a:srgbClr val="7030A0"/>
                </a:solidFill>
              </a:rPr>
              <a:t>doll stuffed with torn pieces of cloth</a:t>
            </a:r>
          </a:p>
        </p:txBody>
      </p:sp>
    </p:spTree>
    <p:extLst>
      <p:ext uri="{BB962C8B-B14F-4D97-AF65-F5344CB8AC3E}">
        <p14:creationId xmlns:p14="http://schemas.microsoft.com/office/powerpoint/2010/main" val="77685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839200" cy="4525963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C00000"/>
                </a:solidFill>
              </a:rPr>
              <a:t> Gordon Cook wanted to sail in his </a:t>
            </a:r>
            <a:r>
              <a:rPr lang="en-US" sz="4800" smtClean="0">
                <a:solidFill>
                  <a:srgbClr val="C00000"/>
                </a:solidFill>
              </a:rPr>
              <a:t>own </a:t>
            </a:r>
            <a:r>
              <a:rPr lang="en-US" sz="4800" smtClean="0">
                <a:solidFill>
                  <a:srgbClr val="C00000"/>
                </a:solidFill>
              </a:rPr>
              <a:t>boat </a:t>
            </a:r>
            <a:r>
              <a:rPr lang="en-US" sz="4800" dirty="0" smtClean="0">
                <a:solidFill>
                  <a:srgbClr val="C00000"/>
                </a:solidFill>
              </a:rPr>
              <a:t>and duplicate the round the world voyage made 200 years earlier by Captain James Cook.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Gordon Cook’s Desire 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89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304800"/>
            <a:ext cx="8991599" cy="6400799"/>
          </a:xfrm>
        </p:spPr>
        <p:txBody>
          <a:bodyPr>
            <a:noAutofit/>
          </a:bodyPr>
          <a:lstStyle/>
          <a:p>
            <a:pPr algn="just"/>
            <a:r>
              <a:rPr lang="en-US" sz="2900" dirty="0" smtClean="0">
                <a:latin typeface="Arial" pitchFamily="34" charset="0"/>
                <a:cs typeface="Arial" pitchFamily="34" charset="0"/>
              </a:rPr>
              <a:t>The waves that were pouring inside were so powerful that he got tossed around the deck like a rag doll.</a:t>
            </a:r>
          </a:p>
          <a:p>
            <a:pPr algn="just"/>
            <a:r>
              <a:rPr lang="en-US" sz="2900" dirty="0" smtClean="0">
                <a:latin typeface="Arial" pitchFamily="34" charset="0"/>
                <a:cs typeface="Arial" pitchFamily="34" charset="0"/>
              </a:rPr>
              <a:t>His left ribs cracked.</a:t>
            </a:r>
          </a:p>
          <a:p>
            <a:pPr algn="just"/>
            <a:r>
              <a:rPr lang="en-US" sz="2900" dirty="0" smtClean="0">
                <a:latin typeface="Arial" pitchFamily="34" charset="0"/>
                <a:cs typeface="Arial" pitchFamily="34" charset="0"/>
              </a:rPr>
              <a:t>His teeth were broken.</a:t>
            </a:r>
          </a:p>
          <a:p>
            <a:pPr algn="just"/>
            <a:r>
              <a:rPr lang="en-US" sz="2900" dirty="0" smtClean="0">
                <a:latin typeface="Arial" pitchFamily="34" charset="0"/>
                <a:cs typeface="Arial" pitchFamily="34" charset="0"/>
              </a:rPr>
              <a:t>His mouth was filled with blood.</a:t>
            </a:r>
          </a:p>
          <a:p>
            <a:pPr algn="just"/>
            <a:r>
              <a:rPr lang="en-US" sz="2900" dirty="0" smtClean="0">
                <a:latin typeface="Arial" pitchFamily="34" charset="0"/>
                <a:cs typeface="Arial" pitchFamily="34" charset="0"/>
              </a:rPr>
              <a:t>He somehow found the wheel , lined up the next wave and was fully determined to face the next wave.</a:t>
            </a:r>
          </a:p>
          <a:p>
            <a:pPr algn="just"/>
            <a:r>
              <a:rPr lang="en-US" sz="2900" dirty="0" smtClean="0">
                <a:latin typeface="Arial" pitchFamily="34" charset="0"/>
                <a:cs typeface="Arial" pitchFamily="34" charset="0"/>
              </a:rPr>
              <a:t>There was water all around and the narrator was anxious that it had filled the lower part of the ship.</a:t>
            </a:r>
          </a:p>
          <a:p>
            <a:pPr algn="just"/>
            <a:r>
              <a:rPr lang="en-US" sz="2900" dirty="0" smtClean="0">
                <a:latin typeface="Arial" pitchFamily="34" charset="0"/>
                <a:cs typeface="Arial" pitchFamily="34" charset="0"/>
              </a:rPr>
              <a:t>He did not dare to leave the wheel to examine the damaged parts.</a:t>
            </a:r>
            <a:endParaRPr lang="en-US" sz="2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72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381001"/>
            <a:ext cx="7745505" cy="4952999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Mary shouted that the decks were broken and they were sinking.</a:t>
            </a:r>
          </a:p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The narrator asked Mary to take charge of the wheel and he rushed outside and saw that Larry and Herb were pumping water out frantically. </a:t>
            </a:r>
          </a:p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A lot of things were floating noisily around because of excessive water.</a:t>
            </a:r>
          </a:p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The narrator was panicky and struggled through water to his children’s cabin to check on them.</a:t>
            </a:r>
          </a:p>
          <a:p>
            <a:pPr marL="0" indent="0" algn="just">
              <a:buNone/>
            </a:pP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57200" y="4953000"/>
            <a:ext cx="784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rgbClr val="0000FF"/>
                </a:solidFill>
              </a:rPr>
              <a:t>WORD MEANINGS</a:t>
            </a:r>
          </a:p>
          <a:p>
            <a:pPr marL="342900" indent="-342900">
              <a:buFontTx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Frantically-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 </a:t>
            </a:r>
            <a:r>
              <a:rPr lang="en-US" dirty="0">
                <a:solidFill>
                  <a:srgbClr val="00B050"/>
                </a:solidFill>
              </a:rPr>
              <a:t>in a hurried, excited, or disorganized manner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Panicky-</a:t>
            </a:r>
            <a:r>
              <a:rPr lang="en-US" dirty="0" smtClean="0"/>
              <a:t>  </a:t>
            </a:r>
            <a:r>
              <a:rPr lang="en-US" dirty="0">
                <a:solidFill>
                  <a:srgbClr val="00B050"/>
                </a:solidFill>
              </a:rPr>
              <a:t>feeling or characterized by uncontrollable fear or anxiety</a:t>
            </a:r>
            <a:r>
              <a:rPr lang="en-US" dirty="0"/>
              <a:t>.</a:t>
            </a:r>
            <a:endParaRPr lang="en-US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41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990599"/>
            <a:ext cx="8991599" cy="4114801"/>
          </a:xfrm>
        </p:spPr>
        <p:txBody>
          <a:bodyPr>
            <a:normAutofit fontScale="92500" lnSpcReduction="20000"/>
          </a:bodyPr>
          <a:lstStyle/>
          <a:p>
            <a:r>
              <a:rPr lang="en-US" sz="4800" dirty="0" smtClean="0">
                <a:latin typeface="Arial" pitchFamily="34" charset="0"/>
                <a:cs typeface="Arial" pitchFamily="34" charset="0"/>
              </a:rPr>
              <a:t>They were safe and had settled on the upper bunk of the bed.</a:t>
            </a:r>
          </a:p>
          <a:p>
            <a:r>
              <a:rPr lang="en-US" sz="4800" dirty="0" smtClean="0">
                <a:latin typeface="Arial" pitchFamily="34" charset="0"/>
                <a:cs typeface="Arial" pitchFamily="34" charset="0"/>
              </a:rPr>
              <a:t>Sue had a big bump above her eyes, she did no fuss about it.</a:t>
            </a:r>
          </a:p>
          <a:p>
            <a:r>
              <a:rPr lang="en-US" sz="4800" dirty="0" smtClean="0">
                <a:latin typeface="Arial" pitchFamily="34" charset="0"/>
                <a:cs typeface="Arial" pitchFamily="34" charset="0"/>
              </a:rPr>
              <a:t>He left the children's cabin as his chief concern was to save the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Wavewalker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3292" y="5181600"/>
            <a:ext cx="838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rgbClr val="0000FF"/>
                </a:solidFill>
              </a:rPr>
              <a:t>WORD </a:t>
            </a:r>
            <a:r>
              <a:rPr lang="en-US" u="sng" dirty="0" smtClean="0">
                <a:solidFill>
                  <a:srgbClr val="0000FF"/>
                </a:solidFill>
              </a:rPr>
              <a:t>MEANINGS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bunk-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a narrow </a:t>
            </a:r>
            <a:r>
              <a:rPr lang="en-US" dirty="0" smtClean="0">
                <a:solidFill>
                  <a:srgbClr val="FF0000"/>
                </a:solidFill>
              </a:rPr>
              <a:t>shelf  like </a:t>
            </a:r>
            <a:r>
              <a:rPr lang="en-US" dirty="0">
                <a:solidFill>
                  <a:srgbClr val="FF0000"/>
                </a:solidFill>
              </a:rPr>
              <a:t>bed, typically one of two or more arranged one on top of the other.</a:t>
            </a:r>
            <a:endParaRPr lang="en-US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Fuss- </a:t>
            </a:r>
            <a:r>
              <a:rPr lang="en-US" dirty="0" smtClean="0">
                <a:solidFill>
                  <a:srgbClr val="FF0000"/>
                </a:solidFill>
              </a:rPr>
              <a:t>a </a:t>
            </a:r>
            <a:r>
              <a:rPr lang="en-US" dirty="0">
                <a:solidFill>
                  <a:srgbClr val="FF0000"/>
                </a:solidFill>
              </a:rPr>
              <a:t>display of unnecessary or excessive excitement, activity, or interest.</a:t>
            </a:r>
            <a:endParaRPr lang="en-US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Cabin-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private room or compartment on a ship.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0200" y="290945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rgbClr val="FF0066"/>
                </a:solidFill>
              </a:rPr>
              <a:t>CHILDREN ARE SAFE</a:t>
            </a:r>
            <a:endParaRPr lang="en-US" sz="3600" b="1" u="sng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72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381001"/>
            <a:ext cx="8991599" cy="4724399"/>
          </a:xfrm>
        </p:spPr>
        <p:txBody>
          <a:bodyPr>
            <a:noAutofit/>
          </a:bodyPr>
          <a:lstStyle/>
          <a:p>
            <a:pPr algn="just"/>
            <a:r>
              <a:rPr lang="en-US" sz="3200" dirty="0" smtClean="0"/>
              <a:t>The starboard side was struck open because of which they were taking more water.</a:t>
            </a:r>
          </a:p>
          <a:p>
            <a:pPr algn="just"/>
            <a:r>
              <a:rPr lang="en-US" sz="3200" dirty="0" smtClean="0"/>
              <a:t>He </a:t>
            </a:r>
            <a:r>
              <a:rPr lang="en-US" sz="3200" dirty="0" err="1" smtClean="0"/>
              <a:t>realised</a:t>
            </a:r>
            <a:r>
              <a:rPr lang="en-US" sz="3200" dirty="0" smtClean="0"/>
              <a:t> that if he did not make some repairs urgently, the boat would sink.</a:t>
            </a:r>
          </a:p>
          <a:p>
            <a:pPr algn="just"/>
            <a:r>
              <a:rPr lang="en-US" sz="3200" dirty="0" smtClean="0"/>
              <a:t>He managed to cover the gaping holes with canvas and waterproof hatched covers.</a:t>
            </a:r>
          </a:p>
          <a:p>
            <a:pPr algn="just"/>
            <a:r>
              <a:rPr lang="en-US" sz="3200" dirty="0" smtClean="0"/>
              <a:t>He could finally prevent the water from seeping in.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5791200" y="5791200"/>
            <a:ext cx="274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WORD </a:t>
            </a:r>
            <a:r>
              <a:rPr lang="en-US" dirty="0" smtClean="0">
                <a:solidFill>
                  <a:srgbClr val="FF0000"/>
                </a:solidFill>
              </a:rPr>
              <a:t>MEANINGS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00B050"/>
                </a:solidFill>
              </a:rPr>
              <a:t>gaping- </a:t>
            </a:r>
            <a:r>
              <a:rPr lang="en-US" dirty="0">
                <a:solidFill>
                  <a:srgbClr val="0000FF"/>
                </a:solidFill>
              </a:rPr>
              <a:t>wide </a:t>
            </a:r>
            <a:r>
              <a:rPr lang="en-US" dirty="0" smtClean="0">
                <a:solidFill>
                  <a:srgbClr val="0000FF"/>
                </a:solidFill>
              </a:rPr>
              <a:t>open</a:t>
            </a:r>
          </a:p>
        </p:txBody>
      </p:sp>
    </p:spTree>
    <p:extLst>
      <p:ext uri="{BB962C8B-B14F-4D97-AF65-F5344CB8AC3E}">
        <p14:creationId xmlns:p14="http://schemas.microsoft.com/office/powerpoint/2010/main" val="384256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" y="1364674"/>
            <a:ext cx="9144000" cy="3657599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 smtClean="0"/>
              <a:t>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The hand  pumps started to block up with the debris floating around. </a:t>
            </a:r>
          </a:p>
          <a:p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The electric pump short circuited and the water level rose threateningly.</a:t>
            </a:r>
          </a:p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The spare hand pumps had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wrenched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over board along forestay sail, the jib, the dinghies and the main anchor from the deck.</a:t>
            </a:r>
          </a:p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He was lucky enough to get two more working electric pumps.</a:t>
            </a:r>
          </a:p>
          <a:p>
            <a:endParaRPr lang="en-US" sz="4000" dirty="0" smtClean="0"/>
          </a:p>
          <a:p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56263" cy="1054250"/>
          </a:xfrm>
        </p:spPr>
        <p:txBody>
          <a:bodyPr/>
          <a:lstStyle/>
          <a:p>
            <a:r>
              <a:rPr lang="en-US" dirty="0" smtClean="0"/>
              <a:t>THE HAND PUMPS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5029200"/>
            <a:ext cx="8458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WORD MEANINGS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00B050"/>
                </a:solidFill>
              </a:rPr>
              <a:t>Debris- </a:t>
            </a:r>
            <a:r>
              <a:rPr lang="en-US" dirty="0">
                <a:solidFill>
                  <a:srgbClr val="0000FF"/>
                </a:solidFill>
              </a:rPr>
              <a:t>scattered pieces of rubbish or remains.</a:t>
            </a:r>
            <a:endParaRPr lang="en-US" dirty="0" smtClean="0">
              <a:solidFill>
                <a:srgbClr val="0000FF"/>
              </a:solidFill>
            </a:endParaRP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00B050"/>
                </a:solidFill>
              </a:rPr>
              <a:t>Wrenched</a:t>
            </a:r>
            <a:r>
              <a:rPr lang="en-US" dirty="0" smtClean="0">
                <a:solidFill>
                  <a:srgbClr val="92D050"/>
                </a:solidFill>
              </a:rPr>
              <a:t>-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removed </a:t>
            </a:r>
            <a:r>
              <a:rPr lang="en-US" dirty="0">
                <a:solidFill>
                  <a:srgbClr val="0000FF"/>
                </a:solidFill>
              </a:rPr>
              <a:t>and thrown from where they were </a:t>
            </a:r>
            <a:r>
              <a:rPr lang="en-US" dirty="0" smtClean="0">
                <a:solidFill>
                  <a:srgbClr val="0000FF"/>
                </a:solidFill>
              </a:rPr>
              <a:t>fixed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00B050"/>
                </a:solidFill>
              </a:rPr>
              <a:t>Forestay- </a:t>
            </a:r>
            <a:r>
              <a:rPr lang="en-US" dirty="0">
                <a:solidFill>
                  <a:srgbClr val="0000FF"/>
                </a:solidFill>
              </a:rPr>
              <a:t>a rope to support a ship's foremast, running from its top to the deck at the bow.</a:t>
            </a:r>
            <a:endParaRPr lang="en-US" dirty="0" smtClean="0">
              <a:solidFill>
                <a:srgbClr val="0000FF"/>
              </a:solidFill>
            </a:endParaRP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00B050"/>
                </a:solidFill>
              </a:rPr>
              <a:t>Dinghies- </a:t>
            </a:r>
            <a:r>
              <a:rPr lang="en-US" dirty="0">
                <a:solidFill>
                  <a:srgbClr val="0000FF"/>
                </a:solidFill>
              </a:rPr>
              <a:t>a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small boat especially an open boat with a mast and sails.</a:t>
            </a:r>
          </a:p>
        </p:txBody>
      </p:sp>
    </p:spTree>
    <p:extLst>
      <p:ext uri="{BB962C8B-B14F-4D97-AF65-F5344CB8AC3E}">
        <p14:creationId xmlns:p14="http://schemas.microsoft.com/office/powerpoint/2010/main" val="419809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533400"/>
            <a:ext cx="8839200" cy="39624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They tried to get connected to Mayday Calls, but all in vain because they were far away from the mainland. (</a:t>
            </a:r>
            <a:r>
              <a:rPr lang="en-US" sz="4800" dirty="0"/>
              <a:t>remote corner of the </a:t>
            </a:r>
            <a:r>
              <a:rPr lang="en-US" sz="4800" dirty="0" smtClean="0"/>
              <a:t>world)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762000" y="52578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A </a:t>
            </a:r>
            <a:r>
              <a:rPr lang="en-US" b="1" dirty="0">
                <a:solidFill>
                  <a:srgbClr val="0000FF"/>
                </a:solidFill>
              </a:rPr>
              <a:t>Mayday call</a:t>
            </a:r>
            <a:r>
              <a:rPr lang="en-US" dirty="0">
                <a:solidFill>
                  <a:srgbClr val="0000FF"/>
                </a:solidFill>
              </a:rPr>
              <a:t> is a distress signal used during emergency procedures. It indicates life-threatening emergency especially by aviators and mariners.</a:t>
            </a:r>
          </a:p>
        </p:txBody>
      </p:sp>
    </p:spTree>
    <p:extLst>
      <p:ext uri="{BB962C8B-B14F-4D97-AF65-F5344CB8AC3E}">
        <p14:creationId xmlns:p14="http://schemas.microsoft.com/office/powerpoint/2010/main" val="146139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1" y="2248347"/>
            <a:ext cx="8686800" cy="4376388"/>
          </a:xfrm>
        </p:spPr>
        <p:txBody>
          <a:bodyPr>
            <a:normAutofit/>
          </a:bodyPr>
          <a:lstStyle/>
          <a:p>
            <a:pPr algn="just"/>
            <a:r>
              <a:rPr lang="en-US" sz="3200" dirty="0" smtClean="0"/>
              <a:t>Sue’s head had swollen alarmingly.</a:t>
            </a:r>
          </a:p>
          <a:p>
            <a:pPr algn="just"/>
            <a:r>
              <a:rPr lang="en-US" sz="3200" dirty="0" smtClean="0"/>
              <a:t>She had two enormous black eyes.</a:t>
            </a:r>
          </a:p>
          <a:p>
            <a:pPr algn="just"/>
            <a:r>
              <a:rPr lang="en-US" sz="3200" dirty="0" smtClean="0"/>
              <a:t>She also had a deep cut on her arm.</a:t>
            </a:r>
          </a:p>
          <a:p>
            <a:pPr algn="just"/>
            <a:r>
              <a:rPr lang="en-US" sz="3200" dirty="0" smtClean="0"/>
              <a:t>She didn’t inform her parents about her injury as she knew that her father was attending  to the more serious issue; saving </a:t>
            </a:r>
            <a:r>
              <a:rPr lang="en-US" sz="3200" dirty="0" err="1"/>
              <a:t>W</a:t>
            </a:r>
            <a:r>
              <a:rPr lang="en-US" sz="3200" dirty="0" err="1" smtClean="0"/>
              <a:t>avewalker</a:t>
            </a:r>
            <a:r>
              <a:rPr lang="en-US" sz="3200" dirty="0" smtClean="0"/>
              <a:t> and the life of all on board.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 smtClean="0">
                <a:latin typeface="Blackadder ITC" pitchFamily="82" charset="0"/>
              </a:rPr>
              <a:t>The Courageous Sue</a:t>
            </a:r>
            <a:endParaRPr lang="en-US" sz="8000" dirty="0">
              <a:latin typeface="Blackadder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00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 smtClean="0">
                <a:solidFill>
                  <a:srgbClr val="FF0066"/>
                </a:solidFill>
              </a:rPr>
              <a:t>THANK YOU</a:t>
            </a:r>
            <a:endParaRPr lang="en-US" sz="80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08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2438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709"/>
            <a:ext cx="8610600" cy="105425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CAPTAIN JAMES COOK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1219200"/>
            <a:ext cx="617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Captain James Cook 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(7 November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1728–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14 February 1779) was a British explorer, navigator, cartographer, and captain in the British Royal Navy.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2667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768078"/>
            <a:ext cx="4585421" cy="3154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71800" y="5922818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WORD MEANINGS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7C1265"/>
                </a:solidFill>
                <a:latin typeface="Arial" pitchFamily="34" charset="0"/>
                <a:cs typeface="Arial" pitchFamily="34" charset="0"/>
              </a:rPr>
              <a:t>cartographer-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a person who draws or produces </a:t>
            </a:r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                                 maps.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08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19800"/>
          </a:xfrm>
        </p:spPr>
        <p:txBody>
          <a:bodyPr/>
          <a:lstStyle/>
          <a:p>
            <a:r>
              <a:rPr lang="en-US" sz="8800" dirty="0" smtClean="0"/>
              <a:t>The story is a first person account of the narrator, Gordon Cook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332210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28600"/>
            <a:ext cx="9143999" cy="6400799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story, ‘We’re Not afraid to Die-if We Can All Be Together’ is a story of extreme courage and 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skills exhibited 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by Gordon Cook, his family and crewmen in a war with water and 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waves, 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for survival. 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9143999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138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85801"/>
            <a:ext cx="8991599" cy="5440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solidFill>
                  <a:srgbClr val="990099"/>
                </a:solidFill>
                <a:latin typeface="Blackadder ITC" pitchFamily="82" charset="0"/>
              </a:rPr>
              <a:t>The inspiring story teaches us</a:t>
            </a:r>
            <a:endParaRPr lang="en-US" dirty="0" smtClean="0">
              <a:solidFill>
                <a:srgbClr val="990099"/>
              </a:solidFill>
              <a:latin typeface="Blackadder ITC" pitchFamily="82" charset="0"/>
            </a:endParaRPr>
          </a:p>
          <a:p>
            <a:r>
              <a:rPr lang="en-US" sz="5400" dirty="0">
                <a:solidFill>
                  <a:srgbClr val="FF0066"/>
                </a:solidFill>
                <a:latin typeface="Blackadder ITC" pitchFamily="82" charset="0"/>
              </a:rPr>
              <a:t>i</a:t>
            </a:r>
            <a:r>
              <a:rPr lang="en-US" sz="5400" dirty="0" smtClean="0">
                <a:solidFill>
                  <a:srgbClr val="FF0066"/>
                </a:solidFill>
                <a:latin typeface="Blackadder ITC" pitchFamily="82" charset="0"/>
              </a:rPr>
              <a:t>mportance </a:t>
            </a:r>
            <a:r>
              <a:rPr lang="en-US" sz="5400" dirty="0">
                <a:solidFill>
                  <a:srgbClr val="FF0066"/>
                </a:solidFill>
                <a:latin typeface="Blackadder ITC" pitchFamily="82" charset="0"/>
              </a:rPr>
              <a:t>of </a:t>
            </a:r>
            <a:r>
              <a:rPr lang="en-US" sz="5400" dirty="0" smtClean="0">
                <a:solidFill>
                  <a:srgbClr val="FF0066"/>
                </a:solidFill>
                <a:latin typeface="Blackadder ITC" pitchFamily="82" charset="0"/>
              </a:rPr>
              <a:t>endurance</a:t>
            </a:r>
          </a:p>
          <a:p>
            <a:r>
              <a:rPr lang="en-US" sz="5400" dirty="0">
                <a:solidFill>
                  <a:srgbClr val="FF0066"/>
                </a:solidFill>
                <a:latin typeface="Blackadder ITC" pitchFamily="82" charset="0"/>
              </a:rPr>
              <a:t> </a:t>
            </a:r>
            <a:r>
              <a:rPr lang="en-US" sz="5400" dirty="0" smtClean="0">
                <a:solidFill>
                  <a:srgbClr val="FF0066"/>
                </a:solidFill>
                <a:latin typeface="Blackadder ITC" pitchFamily="82" charset="0"/>
              </a:rPr>
              <a:t>impact of optimism in one’s life</a:t>
            </a:r>
          </a:p>
          <a:p>
            <a:r>
              <a:rPr lang="en-US" sz="5400" dirty="0" smtClean="0">
                <a:solidFill>
                  <a:srgbClr val="FF0066"/>
                </a:solidFill>
                <a:latin typeface="Blackadder ITC" pitchFamily="82" charset="0"/>
              </a:rPr>
              <a:t>Role of family </a:t>
            </a:r>
          </a:p>
          <a:p>
            <a:r>
              <a:rPr lang="en-US" sz="5400" dirty="0">
                <a:solidFill>
                  <a:srgbClr val="FF0066"/>
                </a:solidFill>
                <a:latin typeface="Blackadder ITC" pitchFamily="82" charset="0"/>
              </a:rPr>
              <a:t> </a:t>
            </a:r>
            <a:r>
              <a:rPr lang="en-US" sz="5400" dirty="0" smtClean="0">
                <a:solidFill>
                  <a:srgbClr val="FF0066"/>
                </a:solidFill>
                <a:latin typeface="Blackadder ITC" pitchFamily="82" charset="0"/>
              </a:rPr>
              <a:t>age is just a number</a:t>
            </a:r>
          </a:p>
          <a:p>
            <a:pPr marL="0" indent="0">
              <a:buNone/>
            </a:pPr>
            <a:endParaRPr lang="en-US" sz="4800" dirty="0" smtClean="0">
              <a:latin typeface="Blackadder ITC" pitchFamily="82" charset="0"/>
            </a:endParaRPr>
          </a:p>
          <a:p>
            <a:endParaRPr lang="en-US" sz="4800" dirty="0" smtClean="0">
              <a:latin typeface="Blackadder ITC" pitchFamily="82" charset="0"/>
            </a:endParaRPr>
          </a:p>
          <a:p>
            <a:endParaRPr lang="en-US" sz="4800" dirty="0" smtClean="0">
              <a:latin typeface="Blackadder ITC" pitchFamily="82" charset="0"/>
            </a:endParaRPr>
          </a:p>
          <a:p>
            <a:endParaRPr lang="en-US" sz="6000" dirty="0">
              <a:latin typeface="Blackadder ITC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5867400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WORD </a:t>
            </a:r>
            <a:r>
              <a:rPr lang="en-US" b="1" u="sng" dirty="0" smtClean="0">
                <a:solidFill>
                  <a:srgbClr val="FF0000"/>
                </a:solidFill>
              </a:rPr>
              <a:t>MEANINGS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1. </a:t>
            </a:r>
            <a:r>
              <a:rPr lang="en-US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endurance- </a:t>
            </a:r>
            <a:r>
              <a:rPr lang="en-US" dirty="0">
                <a:solidFill>
                  <a:srgbClr val="990099"/>
                </a:solidFill>
              </a:rPr>
              <a:t>the capacity of something to last or to withstand wear and tear.</a:t>
            </a:r>
            <a:endParaRPr lang="en-US" b="1" dirty="0">
              <a:solidFill>
                <a:srgbClr val="990099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25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228601"/>
            <a:ext cx="9067799" cy="4800600"/>
          </a:xfrm>
        </p:spPr>
        <p:txBody>
          <a:bodyPr>
            <a:noAutofit/>
          </a:bodyPr>
          <a:lstStyle/>
          <a:p>
            <a:pPr algn="just"/>
            <a:r>
              <a:rPr lang="en-US" sz="4400" dirty="0" smtClean="0">
                <a:solidFill>
                  <a:srgbClr val="003300"/>
                </a:solidFill>
              </a:rPr>
              <a:t>The narrator drives home the message that </a:t>
            </a:r>
            <a:r>
              <a:rPr lang="en-US" sz="4400" dirty="0" smtClean="0">
                <a:solidFill>
                  <a:srgbClr val="FF0000"/>
                </a:solidFill>
              </a:rPr>
              <a:t>optimism, strong will power, grit, determination and the strong support of the family </a:t>
            </a:r>
            <a:r>
              <a:rPr lang="en-US" sz="4400" dirty="0" smtClean="0">
                <a:solidFill>
                  <a:srgbClr val="003300"/>
                </a:solidFill>
              </a:rPr>
              <a:t>can help one come out of any disastrous situation with success and enriching experience.</a:t>
            </a:r>
            <a:endParaRPr lang="en-US" sz="4400" dirty="0">
              <a:solidFill>
                <a:srgbClr val="0033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105400"/>
            <a:ext cx="8991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WORD </a:t>
            </a:r>
            <a:r>
              <a:rPr lang="en-US" b="1" u="sng" dirty="0" smtClean="0">
                <a:solidFill>
                  <a:srgbClr val="FF0000"/>
                </a:solidFill>
              </a:rPr>
              <a:t>MEANINGS</a:t>
            </a:r>
          </a:p>
          <a:p>
            <a:r>
              <a:rPr lang="en-US" b="1" dirty="0" smtClean="0">
                <a:solidFill>
                  <a:srgbClr val="990099"/>
                </a:solidFill>
              </a:rPr>
              <a:t>1.Optimism- </a:t>
            </a:r>
            <a:r>
              <a:rPr lang="en-US" dirty="0">
                <a:solidFill>
                  <a:srgbClr val="002060"/>
                </a:solidFill>
              </a:rPr>
              <a:t>hopefulness and confidence about the future or the success of something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r>
              <a:rPr lang="en-US" b="1" dirty="0">
                <a:solidFill>
                  <a:srgbClr val="990099"/>
                </a:solidFill>
              </a:rPr>
              <a:t>2.  </a:t>
            </a:r>
            <a:r>
              <a:rPr lang="en-US" b="1" dirty="0" smtClean="0">
                <a:solidFill>
                  <a:srgbClr val="990099"/>
                </a:solidFill>
              </a:rPr>
              <a:t>Grit- </a:t>
            </a:r>
            <a:r>
              <a:rPr lang="en-US" dirty="0">
                <a:solidFill>
                  <a:srgbClr val="002060"/>
                </a:solidFill>
              </a:rPr>
              <a:t>courage and resolve; strength of character.</a:t>
            </a:r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990099"/>
                </a:solidFill>
              </a:rPr>
              <a:t>3. Disastrous- </a:t>
            </a:r>
            <a:r>
              <a:rPr lang="en-US" dirty="0">
                <a:solidFill>
                  <a:srgbClr val="002060"/>
                </a:solidFill>
              </a:rPr>
              <a:t>causing great </a:t>
            </a:r>
            <a:r>
              <a:rPr lang="en-US" dirty="0" smtClean="0">
                <a:solidFill>
                  <a:srgbClr val="002060"/>
                </a:solidFill>
              </a:rPr>
              <a:t>damage</a:t>
            </a:r>
          </a:p>
          <a:p>
            <a:r>
              <a:rPr lang="en-US" b="1" dirty="0" smtClean="0">
                <a:solidFill>
                  <a:srgbClr val="990099"/>
                </a:solidFill>
              </a:rPr>
              <a:t>4. Enriching- </a:t>
            </a:r>
            <a:r>
              <a:rPr lang="en-US" dirty="0">
                <a:solidFill>
                  <a:srgbClr val="002060"/>
                </a:solidFill>
              </a:rPr>
              <a:t>improve or enhance the quality or value of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11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Gordon Cook: </a:t>
            </a:r>
            <a:r>
              <a:rPr lang="en-US" b="1" dirty="0" smtClean="0">
                <a:solidFill>
                  <a:srgbClr val="990099"/>
                </a:solidFill>
              </a:rPr>
              <a:t>a 37 year old </a:t>
            </a:r>
          </a:p>
          <a:p>
            <a:pPr marL="2194560" lvl="6" indent="0">
              <a:buNone/>
            </a:pPr>
            <a:r>
              <a:rPr lang="en-US" b="1" dirty="0" smtClean="0">
                <a:solidFill>
                  <a:srgbClr val="990099"/>
                </a:solidFill>
              </a:rPr>
              <a:t>    </a:t>
            </a:r>
            <a:r>
              <a:rPr lang="en-US" sz="2400" b="1" dirty="0">
                <a:solidFill>
                  <a:srgbClr val="990099"/>
                </a:solidFill>
              </a:rPr>
              <a:t>businessman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Mary: </a:t>
            </a:r>
            <a:r>
              <a:rPr lang="en-US" b="1" dirty="0" smtClean="0">
                <a:solidFill>
                  <a:srgbClr val="990099"/>
                </a:solidFill>
              </a:rPr>
              <a:t>Cook’s Wife</a:t>
            </a:r>
          </a:p>
          <a:p>
            <a:r>
              <a:rPr lang="en-US" b="1" dirty="0">
                <a:solidFill>
                  <a:srgbClr val="0000FF"/>
                </a:solidFill>
              </a:rPr>
              <a:t>Suzanne: </a:t>
            </a:r>
            <a:r>
              <a:rPr lang="en-US" b="1" dirty="0">
                <a:solidFill>
                  <a:srgbClr val="990099"/>
                </a:solidFill>
              </a:rPr>
              <a:t>Cook’s </a:t>
            </a:r>
            <a:r>
              <a:rPr lang="en-US" b="1" dirty="0" smtClean="0">
                <a:solidFill>
                  <a:srgbClr val="990099"/>
                </a:solidFill>
              </a:rPr>
              <a:t>7 </a:t>
            </a:r>
            <a:r>
              <a:rPr lang="en-US" b="1" dirty="0">
                <a:solidFill>
                  <a:srgbClr val="990099"/>
                </a:solidFill>
              </a:rPr>
              <a:t>year </a:t>
            </a:r>
            <a:r>
              <a:rPr lang="en-US" b="1" dirty="0" smtClean="0">
                <a:solidFill>
                  <a:srgbClr val="990099"/>
                </a:solidFill>
              </a:rPr>
              <a:t>old daughter</a:t>
            </a:r>
            <a:endParaRPr lang="en-US" b="1" dirty="0">
              <a:solidFill>
                <a:srgbClr val="990099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Jonathan: </a:t>
            </a:r>
            <a:r>
              <a:rPr lang="en-US" b="1" dirty="0" smtClean="0">
                <a:solidFill>
                  <a:srgbClr val="990099"/>
                </a:solidFill>
              </a:rPr>
              <a:t>Cook’s 6 year old son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Crewmen:   </a:t>
            </a:r>
            <a:r>
              <a:rPr lang="en-US" b="1" dirty="0" smtClean="0">
                <a:solidFill>
                  <a:srgbClr val="990099"/>
                </a:solidFill>
              </a:rPr>
              <a:t>a.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990099"/>
                </a:solidFill>
              </a:rPr>
              <a:t>Larry Vigil-</a:t>
            </a:r>
            <a:r>
              <a:rPr lang="en-US" b="1" dirty="0">
                <a:solidFill>
                  <a:srgbClr val="990099"/>
                </a:solidFill>
              </a:rPr>
              <a:t> </a:t>
            </a:r>
            <a:r>
              <a:rPr lang="en-US" b="1" dirty="0" smtClean="0">
                <a:solidFill>
                  <a:srgbClr val="990099"/>
                </a:solidFill>
              </a:rPr>
              <a:t>American</a:t>
            </a:r>
          </a:p>
          <a:p>
            <a:pPr marL="0" lvl="4" indent="0">
              <a:buNone/>
            </a:pPr>
            <a:r>
              <a:rPr lang="en-US" b="1" dirty="0" smtClean="0">
                <a:solidFill>
                  <a:srgbClr val="990099"/>
                </a:solidFill>
              </a:rPr>
              <a:t>	                      </a:t>
            </a:r>
            <a:r>
              <a:rPr lang="en-US" sz="2400" b="1" dirty="0" smtClean="0">
                <a:solidFill>
                  <a:srgbClr val="990099"/>
                </a:solidFill>
              </a:rPr>
              <a:t>b. Herb </a:t>
            </a:r>
            <a:r>
              <a:rPr lang="en-US" sz="2400" b="1" dirty="0" err="1" smtClean="0">
                <a:solidFill>
                  <a:srgbClr val="990099"/>
                </a:solidFill>
              </a:rPr>
              <a:t>Seigler</a:t>
            </a:r>
            <a:r>
              <a:rPr lang="en-US" sz="2400" b="1" dirty="0" smtClean="0">
                <a:solidFill>
                  <a:srgbClr val="990099"/>
                </a:solidFill>
              </a:rPr>
              <a:t>- Swiss</a:t>
            </a:r>
          </a:p>
          <a:p>
            <a:pPr marL="457200" lvl="4" indent="-457200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00FF"/>
                </a:solidFill>
              </a:rPr>
              <a:t>The boat: </a:t>
            </a:r>
            <a:r>
              <a:rPr lang="en-US" sz="3200" b="1" dirty="0" smtClean="0">
                <a:solidFill>
                  <a:srgbClr val="990099"/>
                </a:solidFill>
              </a:rPr>
              <a:t>WAVE WALKER- 23metre, 30 ton </a:t>
            </a:r>
            <a:endParaRPr lang="en-US" sz="3200" b="1" dirty="0">
              <a:solidFill>
                <a:srgbClr val="990099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598" y="0"/>
            <a:ext cx="8229600" cy="914400"/>
          </a:xfrm>
        </p:spPr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DRAMATIS PERSONAE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584" y="762000"/>
            <a:ext cx="3052577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200400"/>
            <a:ext cx="1981200" cy="1779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182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918" y="1295400"/>
            <a:ext cx="3395760" cy="2770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5562600" cy="5377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GORDON COOK &amp; FAMILY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918" y="4191000"/>
            <a:ext cx="339576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016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730</TotalTime>
  <Words>1555</Words>
  <Application>Microsoft Office PowerPoint</Application>
  <PresentationFormat>On-screen Show (4:3)</PresentationFormat>
  <Paragraphs>168</Paragraphs>
  <Slides>27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Hardcover</vt:lpstr>
      <vt:lpstr>PowerPoint Presentation</vt:lpstr>
      <vt:lpstr>Gordon Cook’s Desire </vt:lpstr>
      <vt:lpstr>CAPTAIN JAMES COOK</vt:lpstr>
      <vt:lpstr>The story is a first person account of the narrator, Gordon Cook</vt:lpstr>
      <vt:lpstr>PowerPoint Presentation</vt:lpstr>
      <vt:lpstr>PowerPoint Presentation</vt:lpstr>
      <vt:lpstr>PowerPoint Presentation</vt:lpstr>
      <vt:lpstr>DRAMATIS PERSONAE</vt:lpstr>
      <vt:lpstr>GORDON COOK &amp; FAMILY</vt:lpstr>
      <vt:lpstr>PARTS OF THE SHIP</vt:lpstr>
      <vt:lpstr>Purpose of the Voyage</vt:lpstr>
      <vt:lpstr>Preparations for the Voyage</vt:lpstr>
      <vt:lpstr>First Leg of the Voyage</vt:lpstr>
      <vt:lpstr>Before Heading East</vt:lpstr>
      <vt:lpstr> Beginning of the trouble </vt:lpstr>
      <vt:lpstr>DECEMBER 25</vt:lpstr>
      <vt:lpstr>January 2- The First Calamity</vt:lpstr>
      <vt:lpstr>IMPENDING DISASTER</vt:lpstr>
      <vt:lpstr>IMPENDING DISASTER</vt:lpstr>
      <vt:lpstr>PowerPoint Presentation</vt:lpstr>
      <vt:lpstr>PowerPoint Presentation</vt:lpstr>
      <vt:lpstr>PowerPoint Presentation</vt:lpstr>
      <vt:lpstr>PowerPoint Presentation</vt:lpstr>
      <vt:lpstr>THE HAND PUMPS</vt:lpstr>
      <vt:lpstr>PowerPoint Presentation</vt:lpstr>
      <vt:lpstr>The Courageous Sue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WE’RE NOT AFRAID TO DIE …. IF WE ALL CAN BE TOGETHER</dc:title>
  <dc:creator>Madhusudanan</dc:creator>
  <cp:lastModifiedBy>admin</cp:lastModifiedBy>
  <cp:revision>67</cp:revision>
  <dcterms:created xsi:type="dcterms:W3CDTF">2006-08-16T00:00:00Z</dcterms:created>
  <dcterms:modified xsi:type="dcterms:W3CDTF">2020-07-17T04:53:43Z</dcterms:modified>
</cp:coreProperties>
</file>